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888" r:id="rId3"/>
    <p:sldId id="915" r:id="rId4"/>
    <p:sldId id="880" r:id="rId5"/>
    <p:sldId id="879" r:id="rId6"/>
    <p:sldId id="867" r:id="rId7"/>
    <p:sldId id="868" r:id="rId8"/>
    <p:sldId id="869" r:id="rId9"/>
    <p:sldId id="870" r:id="rId10"/>
    <p:sldId id="871" r:id="rId11"/>
    <p:sldId id="872" r:id="rId12"/>
    <p:sldId id="873" r:id="rId13"/>
    <p:sldId id="874" r:id="rId14"/>
    <p:sldId id="875" r:id="rId15"/>
    <p:sldId id="876" r:id="rId16"/>
    <p:sldId id="889" r:id="rId17"/>
    <p:sldId id="877" r:id="rId18"/>
    <p:sldId id="890" r:id="rId19"/>
    <p:sldId id="909" r:id="rId20"/>
    <p:sldId id="894" r:id="rId21"/>
    <p:sldId id="891" r:id="rId22"/>
    <p:sldId id="892" r:id="rId23"/>
    <p:sldId id="893" r:id="rId24"/>
    <p:sldId id="895" r:id="rId25"/>
    <p:sldId id="896" r:id="rId26"/>
    <p:sldId id="897" r:id="rId27"/>
    <p:sldId id="901" r:id="rId28"/>
    <p:sldId id="902" r:id="rId29"/>
    <p:sldId id="898" r:id="rId30"/>
    <p:sldId id="903" r:id="rId31"/>
    <p:sldId id="904" r:id="rId32"/>
    <p:sldId id="905" r:id="rId33"/>
    <p:sldId id="906" r:id="rId34"/>
    <p:sldId id="907" r:id="rId35"/>
    <p:sldId id="908" r:id="rId36"/>
    <p:sldId id="910" r:id="rId37"/>
    <p:sldId id="911" r:id="rId38"/>
    <p:sldId id="912" r:id="rId39"/>
    <p:sldId id="914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7760" autoAdjust="0"/>
  </p:normalViewPr>
  <p:slideViewPr>
    <p:cSldViewPr snapToGrid="0">
      <p:cViewPr varScale="1">
        <p:scale>
          <a:sx n="65" d="100"/>
          <a:sy n="65" d="100"/>
        </p:scale>
        <p:origin x="7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84E97-78C7-41D9-BFDD-1125B5207D8C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765C3-BCE8-4779-9554-F86C29EF16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EA262-838A-4BE6-9BB8-C482C83C049A}" type="datetimeFigureOut">
              <a:rPr lang="zh-CN" altLang="en-US" smtClean="0"/>
              <a:t>2025/3/26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8CE6B-F471-4625-88FF-A2652878553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yunjisuan@192.168.32.128:~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yunjisuan@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yunjisuan2023@192.168.135.130:~" TargetMode="External"/><Relationship Id="rId4" Type="http://schemas.openxmlformats.org/officeDocument/2006/relationships/hyperlink" Target="mailto:yunjisuan@192.168.32.128:~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ink.zhihu.com/?target=http%3A//192.168.3.48%3A9870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hadoop2:9870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067772"/>
            <a:ext cx="9144000" cy="1655762"/>
          </a:xfrm>
        </p:spPr>
        <p:txBody>
          <a:bodyPr>
            <a:normAutofit/>
          </a:bodyPr>
          <a:lstStyle/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5600" b="1" kern="0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  <a:cs typeface="Times New Roman" panose="02020603050405020304" pitchFamily="18" charset="0"/>
              </a:rPr>
              <a:t>Hadoop</a:t>
            </a:r>
            <a:r>
              <a:rPr kumimoji="1" lang="zh-CN" altLang="en-US" sz="5600" b="1" kern="0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  <a:cs typeface="Times New Roman" panose="02020603050405020304" pitchFamily="18" charset="0"/>
              </a:rPr>
              <a:t>体验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13" y="-1"/>
            <a:ext cx="11430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985760" y="4511040"/>
            <a:ext cx="1402080" cy="4673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26" y="-54186"/>
            <a:ext cx="11430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514080" y="5608169"/>
            <a:ext cx="1402080" cy="4673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54" y="-27823"/>
            <a:ext cx="11430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585200" y="5680169"/>
            <a:ext cx="1402080" cy="4673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45130" y="1571412"/>
            <a:ext cx="122091" cy="2185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838357" y="2475652"/>
            <a:ext cx="122091" cy="2185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848524" y="1920234"/>
            <a:ext cx="54000" cy="2185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26" y="-1"/>
            <a:ext cx="11430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sp>
        <p:nvSpPr>
          <p:cNvPr id="4" name="矩形 3"/>
          <p:cNvSpPr/>
          <p:nvPr/>
        </p:nvSpPr>
        <p:spPr>
          <a:xfrm>
            <a:off x="131974" y="2967335"/>
            <a:ext cx="22562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https://mirrors.tuna.tsinghua.edu.cn/help/ubuntu/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100" y="0"/>
            <a:ext cx="85563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335280" y="1665708"/>
            <a:ext cx="11744960" cy="58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lnSpc>
                <a:spcPct val="150000"/>
              </a:lnSpc>
              <a:buClr>
                <a:srgbClr val="0070C0"/>
              </a:buClr>
              <a:buSzPct val="80000"/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安装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Hadoop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之前需要安装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系统、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Java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环境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标题 1"/>
          <p:cNvSpPr/>
          <p:nvPr/>
        </p:nvSpPr>
        <p:spPr bwMode="auto">
          <a:xfrm>
            <a:off x="606712" y="1016151"/>
            <a:ext cx="9228370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marL="533400" indent="-533400" fontAlgn="base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SzPct val="100000"/>
              <a:buFont typeface="Wingdings" panose="05000000000000000000" pitchFamily="2" charset="2"/>
              <a:buChar char="p"/>
              <a:defRPr/>
            </a:pPr>
            <a:r>
              <a:rPr kumimoji="1"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安装</a:t>
            </a:r>
            <a:r>
              <a:rPr kumimoji="1"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Hadoop</a:t>
            </a: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Hadoop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体验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08429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6711" y="5192292"/>
            <a:ext cx="83002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400" b="1" dirty="0" err="1"/>
              <a:t>sudo</a:t>
            </a:r>
            <a:r>
              <a:rPr lang="zh-CN" altLang="en-US" sz="2400" b="1" dirty="0"/>
              <a:t> </a:t>
            </a:r>
            <a:r>
              <a:rPr lang="en-US" altLang="zh-CN" sz="2400" b="1" dirty="0" err="1"/>
              <a:t>gedit</a:t>
            </a:r>
            <a:r>
              <a:rPr lang="en-US" altLang="zh-CN" sz="2400" b="1" dirty="0"/>
              <a:t> /</a:t>
            </a:r>
            <a:r>
              <a:rPr lang="en-US" altLang="zh-CN" sz="2400" b="1" dirty="0" err="1"/>
              <a:t>etc</a:t>
            </a:r>
            <a:r>
              <a:rPr lang="en-US" altLang="zh-CN" sz="2400" b="1" dirty="0"/>
              <a:t>/apt/</a:t>
            </a:r>
            <a:r>
              <a:rPr lang="en-US" altLang="zh-CN" sz="2400" b="1" dirty="0" err="1"/>
              <a:t>sources.list</a:t>
            </a:r>
            <a:r>
              <a:rPr lang="zh-CN" altLang="en-US" sz="2400" b="1" dirty="0"/>
              <a:t>（或者使用</a:t>
            </a:r>
            <a:r>
              <a:rPr lang="en-US" altLang="zh-CN" sz="2400" b="1" dirty="0"/>
              <a:t>vim</a:t>
            </a:r>
            <a:r>
              <a:rPr lang="zh-CN" altLang="en-US" sz="2400" b="1" dirty="0"/>
              <a:t>命令）</a:t>
            </a:r>
            <a:endParaRPr lang="en-US" altLang="zh-CN" sz="2400" b="1" dirty="0"/>
          </a:p>
          <a:p>
            <a:pPr marL="457200" indent="-457200">
              <a:buAutoNum type="arabicPeriod"/>
            </a:pPr>
            <a:r>
              <a:rPr lang="en-US" altLang="zh-CN" sz="2400" b="1" dirty="0" err="1"/>
              <a:t>sudo</a:t>
            </a:r>
            <a:r>
              <a:rPr lang="en-US" altLang="zh-CN" sz="2400" b="1" dirty="0"/>
              <a:t> apt update</a:t>
            </a:r>
          </a:p>
          <a:p>
            <a:pPr marL="457200" indent="-457200">
              <a:buAutoNum type="arabicPeriod"/>
            </a:pPr>
            <a:r>
              <a:rPr lang="en-US" altLang="zh-CN" sz="2400" b="1" dirty="0" err="1"/>
              <a:t>sudo</a:t>
            </a:r>
            <a:r>
              <a:rPr lang="en-US" altLang="zh-CN" sz="2400" b="1" dirty="0"/>
              <a:t> apt upgrade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1.2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修改主机名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693"/>
              </p:ext>
            </p:extLst>
          </p:nvPr>
        </p:nvGraphicFramePr>
        <p:xfrm>
          <a:off x="2028442" y="1135541"/>
          <a:ext cx="7674188" cy="2208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2112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539584" y="3520827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</a:rPr>
              <a:t>分别在虚拟机执行</a:t>
            </a:r>
            <a:endParaRPr lang="en-US" altLang="zh-CN" sz="1800" b="1" dirty="0"/>
          </a:p>
          <a:p>
            <a:r>
              <a:rPr lang="en-US" altLang="zh-CN" dirty="0"/>
              <a:t>1</a:t>
            </a:r>
            <a:r>
              <a:rPr lang="zh-CN" altLang="en-US" dirty="0"/>
              <a:t>）修改主机名称</a:t>
            </a:r>
            <a:endParaRPr lang="en-US" altLang="zh-CN" dirty="0"/>
          </a:p>
          <a:p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gedit</a:t>
            </a:r>
            <a:r>
              <a:rPr lang="zh-CN" altLang="en-US" dirty="0"/>
              <a:t> /et</a:t>
            </a:r>
            <a:r>
              <a:rPr lang="en-US" altLang="zh-CN" dirty="0"/>
              <a:t>c</a:t>
            </a:r>
            <a:r>
              <a:rPr lang="zh-CN" altLang="en-US" dirty="0"/>
              <a:t>/hostname</a:t>
            </a:r>
            <a:endParaRPr lang="en-US" altLang="zh-CN" dirty="0"/>
          </a:p>
          <a:p>
            <a:r>
              <a:rPr lang="en-US" altLang="zh-CN" dirty="0"/>
              <a:t>hadoop1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）配置主机名称映射</a:t>
            </a:r>
            <a:r>
              <a:rPr lang="en-US" altLang="zh-CN" dirty="0"/>
              <a:t>hosts</a:t>
            </a:r>
            <a:r>
              <a:rPr lang="zh-CN" altLang="en-US" dirty="0"/>
              <a:t>文件，打开</a:t>
            </a:r>
            <a:r>
              <a:rPr lang="en-US" altLang="zh-CN" dirty="0"/>
              <a:t>/</a:t>
            </a:r>
            <a:r>
              <a:rPr lang="en-US" altLang="zh-CN" dirty="0" err="1"/>
              <a:t>etc</a:t>
            </a:r>
            <a:r>
              <a:rPr lang="en-US" altLang="zh-CN" dirty="0"/>
              <a:t>/hosts</a:t>
            </a:r>
          </a:p>
          <a:p>
            <a:r>
              <a:rPr lang="en-US" altLang="zh-CN" dirty="0" err="1"/>
              <a:t>sudo</a:t>
            </a:r>
            <a:r>
              <a:rPr lang="en-US" altLang="zh-CN" dirty="0"/>
              <a:t> vim /</a:t>
            </a:r>
            <a:r>
              <a:rPr lang="en-US" altLang="zh-CN" dirty="0" err="1"/>
              <a:t>ete</a:t>
            </a:r>
            <a:r>
              <a:rPr lang="en-US" altLang="zh-CN" dirty="0"/>
              <a:t>/hosts</a:t>
            </a:r>
          </a:p>
          <a:p>
            <a:r>
              <a:rPr lang="en-US" altLang="zh-CN" dirty="0"/>
              <a:t>192.168.10.128	hadoop1</a:t>
            </a:r>
            <a:endParaRPr lang="zh-CN" altLang="en-US" dirty="0"/>
          </a:p>
          <a:p>
            <a:r>
              <a:rPr lang="en-US" altLang="zh-CN" dirty="0"/>
              <a:t>192.168.10.129	hadoop2	</a:t>
            </a:r>
          </a:p>
          <a:p>
            <a:r>
              <a:rPr lang="en-US" altLang="zh-CN"/>
              <a:t>192.168.10.130</a:t>
            </a:r>
            <a:r>
              <a:rPr lang="en-US" altLang="zh-CN" dirty="0"/>
              <a:t>	hadoop3</a:t>
            </a:r>
            <a:endParaRPr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</a:t>
            </a: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JDK</a:t>
            </a: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35280" y="4178017"/>
            <a:ext cx="115700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为虚拟机安装</a:t>
            </a:r>
            <a:r>
              <a:rPr lang="en-US" altLang="zh-CN" sz="2400" b="1" dirty="0" err="1">
                <a:solidFill>
                  <a:srgbClr val="FF0000"/>
                </a:solidFill>
              </a:rPr>
              <a:t>openssh</a:t>
            </a:r>
            <a:r>
              <a:rPr lang="zh-CN" altLang="en-US" sz="2400" b="1" dirty="0">
                <a:solidFill>
                  <a:srgbClr val="FF0000"/>
                </a:solidFill>
              </a:rPr>
              <a:t>服务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r>
              <a:rPr lang="en-US" altLang="zh-CN" sz="2400" b="1" dirty="0" err="1"/>
              <a:t>sudo</a:t>
            </a:r>
            <a:r>
              <a:rPr lang="en-US" altLang="zh-CN" sz="2400" b="1" dirty="0"/>
              <a:t> apt install </a:t>
            </a:r>
            <a:r>
              <a:rPr lang="en-US" altLang="zh-CN" sz="2400" b="1" dirty="0" err="1"/>
              <a:t>openssh</a:t>
            </a:r>
            <a:r>
              <a:rPr lang="en-US" altLang="zh-CN" sz="2400" b="1" dirty="0"/>
              <a:t>-server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以下在物理机执行（向所有虚拟机均发送）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400" b="1" dirty="0" err="1"/>
              <a:t>scp</a:t>
            </a:r>
            <a:r>
              <a:rPr lang="en-US" altLang="zh-CN" sz="2400" b="1" dirty="0"/>
              <a:t> .\jdk-8u202-linux-x64.tar.gz </a:t>
            </a:r>
            <a:r>
              <a:rPr lang="en-US" altLang="zh-CN" sz="2400" b="1" dirty="0">
                <a:hlinkClick r:id="rId3"/>
              </a:rPr>
              <a:t>yunjisuan@192.168.32.128:~</a:t>
            </a:r>
            <a:endParaRPr lang="en-US" altLang="zh-CN" sz="2400" b="1" dirty="0"/>
          </a:p>
          <a:p>
            <a:pPr marL="457200" indent="-457200">
              <a:buAutoNum type="arabicPeriod"/>
            </a:pPr>
            <a:endParaRPr lang="en-US" altLang="zh-CN" sz="2400" b="1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2028442" y="1135541"/>
          <a:ext cx="7674188" cy="2208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2112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192.168.32.1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192.168.32.128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192.168.32.129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192.168.32.130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</a:t>
            </a: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JDK</a:t>
            </a: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198750"/>
              </p:ext>
            </p:extLst>
          </p:nvPr>
        </p:nvGraphicFramePr>
        <p:xfrm>
          <a:off x="2028442" y="1135541"/>
          <a:ext cx="7674188" cy="2208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2112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247227" y="3463379"/>
            <a:ext cx="5848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分别在虚拟机执行</a:t>
            </a:r>
            <a:endParaRPr lang="en-US" altLang="zh-CN" sz="2400" b="1" dirty="0"/>
          </a:p>
          <a:p>
            <a:pPr marL="457200" indent="-457200">
              <a:buAutoNum type="arabicPeriod"/>
            </a:pPr>
            <a:r>
              <a:rPr lang="en-US" altLang="zh-CN" sz="2400" b="1" dirty="0"/>
              <a:t>tar –</a:t>
            </a:r>
            <a:r>
              <a:rPr lang="en-US" altLang="zh-CN" sz="2400" b="1" dirty="0" err="1"/>
              <a:t>zxvf</a:t>
            </a:r>
            <a:r>
              <a:rPr lang="en-US" altLang="zh-CN" sz="2400" b="1" dirty="0"/>
              <a:t> jdk-8u2020-linux-x64.tar.gz</a:t>
            </a:r>
          </a:p>
          <a:p>
            <a:pPr marL="457200" indent="-457200">
              <a:buAutoNum type="arabicPeriod"/>
            </a:pPr>
            <a:r>
              <a:rPr lang="en-US" altLang="zh-CN" sz="2400" b="1" dirty="0"/>
              <a:t>mv jdk1.8.0_202/ </a:t>
            </a:r>
            <a:r>
              <a:rPr lang="en-US" altLang="zh-CN" sz="2400" b="1" dirty="0" err="1"/>
              <a:t>jdk</a:t>
            </a:r>
            <a:endParaRPr lang="en-US" altLang="zh-CN" sz="2400" b="1" dirty="0"/>
          </a:p>
          <a:p>
            <a:pPr marL="457200" indent="-457200">
              <a:buAutoNum type="arabicPeriod"/>
            </a:pPr>
            <a:endParaRPr lang="en-US" altLang="zh-CN" sz="2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6217920" y="3514012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</a:rPr>
              <a:t>分别在虚拟机执行</a:t>
            </a:r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en-US" altLang="zh-CN" sz="1800" b="1" dirty="0" err="1"/>
              <a:t>gedit</a:t>
            </a:r>
            <a:r>
              <a:rPr lang="en-US" altLang="zh-CN" sz="1800" b="1" dirty="0"/>
              <a:t> ~/.</a:t>
            </a:r>
            <a:r>
              <a:rPr lang="en-US" altLang="zh-CN" sz="1800" b="1" dirty="0" err="1"/>
              <a:t>bashrc</a:t>
            </a:r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zh-CN" altLang="en-US" sz="1800" b="1" dirty="0"/>
              <a:t>追加以下内容</a:t>
            </a:r>
            <a:endParaRPr lang="en-US" altLang="zh-CN" sz="1800" b="1" dirty="0"/>
          </a:p>
          <a:p>
            <a:r>
              <a:rPr lang="en-US" altLang="zh-CN" sz="1800" b="1" dirty="0"/>
              <a:t>export JAVA_HOME=~/</a:t>
            </a:r>
            <a:r>
              <a:rPr lang="en-US" altLang="zh-CN" sz="1800" b="1" dirty="0" err="1"/>
              <a:t>jdk</a:t>
            </a:r>
            <a:endParaRPr lang="en-US" altLang="zh-CN" sz="1800" b="1" dirty="0"/>
          </a:p>
          <a:p>
            <a:r>
              <a:rPr lang="en-US" altLang="zh-CN" sz="1800" b="1" dirty="0"/>
              <a:t>export JRE_HOME=${JAVA_HOME}/</a:t>
            </a:r>
            <a:r>
              <a:rPr lang="en-US" altLang="zh-CN" sz="1800" b="1" dirty="0" err="1"/>
              <a:t>jre</a:t>
            </a:r>
            <a:endParaRPr lang="en-US" altLang="zh-CN" sz="1800" b="1" dirty="0"/>
          </a:p>
          <a:p>
            <a:r>
              <a:rPr lang="en-US" altLang="zh-CN" sz="1800" b="1" dirty="0"/>
              <a:t>export CLASSPATH=.:${JAVA_HOME}/lib:${JRE_HOME}/lib</a:t>
            </a:r>
          </a:p>
          <a:p>
            <a:r>
              <a:rPr lang="en-US" altLang="zh-CN" sz="1800" b="1" dirty="0"/>
              <a:t>export PATH=.:${JAVA_HOME}/bin:$PATH</a:t>
            </a:r>
          </a:p>
          <a:p>
            <a:r>
              <a:rPr lang="en-US" altLang="zh-CN" sz="1800" b="1" dirty="0"/>
              <a:t>3. source ~/.</a:t>
            </a:r>
            <a:r>
              <a:rPr lang="en-US" altLang="zh-CN" sz="1800" b="1" dirty="0" err="1"/>
              <a:t>bashrc</a:t>
            </a:r>
            <a:endParaRPr lang="en-US" altLang="zh-CN" sz="1800" b="1" dirty="0"/>
          </a:p>
          <a:p>
            <a:r>
              <a:rPr lang="en-US" altLang="zh-CN" sz="1800" b="1" dirty="0"/>
              <a:t>4.</a:t>
            </a:r>
            <a:r>
              <a:rPr lang="zh-CN" altLang="en-US" sz="1800" b="1" dirty="0"/>
              <a:t> 重启终端</a:t>
            </a:r>
            <a:endParaRPr lang="en-US" altLang="zh-CN" sz="18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1.4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免密</a:t>
            </a:r>
            <a:r>
              <a:rPr kumimoji="1" lang="en-US" altLang="zh-CN" sz="40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ssh</a:t>
            </a: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2080" y="1789980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</a:rPr>
              <a:t>分别在虚拟机执行</a:t>
            </a:r>
            <a:endParaRPr lang="en-US" altLang="zh-CN" sz="1800" b="1" dirty="0"/>
          </a:p>
          <a:p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）生成公钥和私钥： </a:t>
            </a:r>
            <a:endParaRPr lang="zh-CN" altLang="en-US" b="1" dirty="0"/>
          </a:p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ssh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-keygen -t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rsa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然后敲（三个回车），就会生成两个文件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id_rsa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（私钥）、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id_rsa.pub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（公钥） </a:t>
            </a:r>
            <a:endParaRPr lang="zh-CN" altLang="en-US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）将公钥拷贝到要免密登录的目标机器上 </a:t>
            </a:r>
            <a:endParaRPr lang="zh-CN" altLang="en-US" b="1" dirty="0"/>
          </a:p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ssh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-copy-id hadoop1</a:t>
            </a:r>
            <a:endParaRPr lang="en-US" altLang="zh-CN" dirty="0"/>
          </a:p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ssh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-copy-id hadoop2 </a:t>
            </a:r>
            <a:endParaRPr lang="en-US" altLang="zh-CN" dirty="0"/>
          </a:p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ssh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-copy-id hadoop3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24992" y="1223361"/>
            <a:ext cx="97056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1.</a:t>
            </a:r>
            <a:r>
              <a:rPr lang="zh-CN" altLang="en-US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虚拟机环境准备 </a:t>
            </a:r>
            <a:endParaRPr lang="zh-CN" altLang="en-US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安装操作系统：准备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3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台虚拟机，用户名</a:t>
            </a: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设置为同一个，（本课程设置为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yunjisuan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）</a:t>
            </a:r>
            <a:endParaRPr lang="en-US" altLang="zh-CN" sz="1800" dirty="0">
              <a:solidFill>
                <a:srgbClr val="000000"/>
              </a:solidFill>
              <a:effectLst/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修改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虚拟机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黑体" panose="02010609060101010101" pitchFamily="2" charset="-122"/>
              </a:rPr>
              <a:t>主机名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endParaRPr lang="zh-CN" altLang="en-US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安装</a:t>
            </a:r>
            <a:r>
              <a:rPr lang="en-US" altLang="zh-CN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JDK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</a:t>
            </a:r>
            <a:endParaRPr lang="en-US" altLang="zh-CN" sz="1800" dirty="0">
              <a:solidFill>
                <a:srgbClr val="000000"/>
              </a:solidFill>
              <a:effectLst/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配置免密</a:t>
            </a:r>
            <a:r>
              <a:rPr lang="en-US" altLang="zh-CN" dirty="0" err="1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ssh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24992" y="1223361"/>
            <a:ext cx="609494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2.</a:t>
            </a:r>
            <a:r>
              <a:rPr lang="zh-CN" altLang="en-US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安装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Hadoop</a:t>
            </a:r>
            <a:endParaRPr lang="zh-CN" altLang="en-US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下载</a:t>
            </a:r>
            <a:r>
              <a:rPr lang="en-US" altLang="zh-CN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&amp;</a:t>
            </a: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解压安装包</a:t>
            </a:r>
            <a:endParaRPr lang="en-US" altLang="zh-CN" dirty="0">
              <a:solidFill>
                <a:srgbClr val="00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/>
              <a:t>添加环境变量</a:t>
            </a:r>
            <a:endParaRPr lang="en-US" altLang="zh-C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2.1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下载并安装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734876"/>
              </p:ext>
            </p:extLst>
          </p:nvPr>
        </p:nvGraphicFramePr>
        <p:xfrm>
          <a:off x="2028442" y="1135541"/>
          <a:ext cx="7674188" cy="2208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2112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296333" y="3632200"/>
            <a:ext cx="97620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</a:rPr>
              <a:t>以下在物理机执行（向所有虚拟机均发送）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zh-CN" altLang="en-US" sz="1800" b="1" dirty="0"/>
              <a:t>下载源码 </a:t>
            </a:r>
            <a:r>
              <a:rPr lang="en-US" altLang="zh-CN" sz="1800" b="1" dirty="0"/>
              <a:t>https://archive.apache.org/dist/hadoop/common/hadoop-3.1.3/ </a:t>
            </a:r>
          </a:p>
          <a:p>
            <a:pPr marL="457200" indent="-457200">
              <a:buAutoNum type="arabicPeriod"/>
            </a:pPr>
            <a:r>
              <a:rPr lang="en-US" altLang="zh-CN" sz="1800" b="1" dirty="0" err="1"/>
              <a:t>scp</a:t>
            </a:r>
            <a:r>
              <a:rPr lang="en-US" altLang="zh-CN" sz="1800" b="1" dirty="0"/>
              <a:t> .\hadoop-3.1.3.tar.gz </a:t>
            </a:r>
            <a:r>
              <a:rPr lang="en-US" altLang="zh-CN" sz="1800" b="1" dirty="0" err="1">
                <a:hlinkClick r:id="rId3"/>
              </a:rPr>
              <a:t>yunjisuan</a:t>
            </a:r>
            <a:r>
              <a:rPr lang="en-US" altLang="zh-CN" sz="1800" b="1" dirty="0">
                <a:hlinkClick r:id="rId3"/>
              </a:rPr>
              <a:t>@</a:t>
            </a:r>
            <a:r>
              <a:rPr lang="en-US" altLang="zh-CN" sz="1800" b="1" dirty="0">
                <a:hlinkClick r:id="rId4"/>
              </a:rPr>
              <a:t> 192.168.10.128 </a:t>
            </a:r>
            <a:r>
              <a:rPr lang="en-US" altLang="zh-CN" sz="1800" b="1" dirty="0">
                <a:hlinkClick r:id="rId5"/>
              </a:rPr>
              <a:t>:~</a:t>
            </a:r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nl-NL" altLang="zh-CN" sz="1800" b="1" dirty="0"/>
              <a:t>tar -zxvf hadoop-3.1.3.tar.gz</a:t>
            </a:r>
            <a:endParaRPr lang="en-US" altLang="zh-CN" sz="1800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2.2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添加环境变量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498273"/>
              </p:ext>
            </p:extLst>
          </p:nvPr>
        </p:nvGraphicFramePr>
        <p:xfrm>
          <a:off x="2028442" y="1135541"/>
          <a:ext cx="7674188" cy="2208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8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8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2112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1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887306" y="3485571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</a:rPr>
              <a:t>分别在虚拟机执行</a:t>
            </a:r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en-US" altLang="zh-CN" sz="1800" b="1" dirty="0" err="1"/>
              <a:t>gedit</a:t>
            </a:r>
            <a:r>
              <a:rPr lang="en-US" altLang="zh-CN" sz="1800" b="1" dirty="0"/>
              <a:t> ~/.</a:t>
            </a:r>
            <a:r>
              <a:rPr lang="en-US" altLang="zh-CN" sz="1800" b="1" dirty="0" err="1"/>
              <a:t>bashrc</a:t>
            </a:r>
            <a:endParaRPr lang="en-US" altLang="zh-CN" sz="1800" b="1" dirty="0"/>
          </a:p>
          <a:p>
            <a:pPr marL="457200" indent="-457200">
              <a:buAutoNum type="arabicPeriod"/>
            </a:pPr>
            <a:r>
              <a:rPr lang="zh-CN" altLang="en-US" sz="1800" b="1" dirty="0"/>
              <a:t>追加以下内容</a:t>
            </a:r>
            <a:endParaRPr lang="en-US" altLang="zh-CN" sz="1800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export HADOOP_HOME=~/hadoop-3.1.3 </a:t>
            </a:r>
            <a:endParaRPr lang="en-US" altLang="zh-CN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export PATH=$PATH:$HADOOP_HOME/bin </a:t>
            </a:r>
            <a:endParaRPr lang="en-US" altLang="zh-CN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export PATH=$PATH:$HADOOP_HOME/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sbin</a:t>
            </a:r>
            <a:endParaRPr lang="en-US" altLang="zh-CN" sz="180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zh-CN" sz="1800" b="1" dirty="0"/>
              <a:t>3. source ~/.</a:t>
            </a:r>
            <a:r>
              <a:rPr lang="en-US" altLang="zh-CN" sz="1800" b="1" dirty="0" err="1"/>
              <a:t>bashrc</a:t>
            </a:r>
            <a:endParaRPr lang="en-US" altLang="zh-CN" sz="1800" b="1" dirty="0"/>
          </a:p>
          <a:p>
            <a:r>
              <a:rPr lang="en-US" altLang="zh-CN" sz="1800" b="1" dirty="0"/>
              <a:t>4.</a:t>
            </a:r>
            <a:r>
              <a:rPr lang="zh-CN" altLang="en-US" sz="1800" b="1" dirty="0"/>
              <a:t> 重启终端</a:t>
            </a:r>
            <a:endParaRPr lang="en-US" altLang="zh-CN" sz="1800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5.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version</a:t>
            </a:r>
            <a:endParaRPr lang="en-US" altLang="zh-CN" sz="1800"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4992" y="1223361"/>
            <a:ext cx="60949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3</a:t>
            </a:r>
            <a:r>
              <a:rPr lang="en-US" altLang="zh-CN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.Hadoop</a:t>
            </a:r>
            <a:r>
              <a:rPr lang="zh-CN" altLang="en-US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目录结构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39" y="1892236"/>
            <a:ext cx="5753100" cy="351472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096000" y="2201039"/>
            <a:ext cx="5257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altLang="zh-CN" sz="1800" b="1" dirty="0"/>
              <a:t>bin </a:t>
            </a:r>
            <a:r>
              <a:rPr lang="zh-CN" altLang="en-US" sz="1800" b="1" dirty="0"/>
              <a:t>目录：存放对 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相关服务（</a:t>
            </a:r>
            <a:r>
              <a:rPr lang="en-US" altLang="zh-CN" sz="1800" b="1" dirty="0"/>
              <a:t>HDFS,YARN</a:t>
            </a:r>
            <a:r>
              <a:rPr lang="zh-CN" altLang="en-US" sz="1800" b="1" dirty="0"/>
              <a:t>）进行操作的脚本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altLang="zh-CN" sz="1800" b="1" dirty="0" err="1"/>
              <a:t>etc</a:t>
            </a:r>
            <a:r>
              <a:rPr lang="en-US" altLang="zh-CN" sz="1800" b="1" dirty="0"/>
              <a:t> </a:t>
            </a:r>
            <a:r>
              <a:rPr lang="zh-CN" altLang="en-US" sz="1800" b="1" dirty="0"/>
              <a:t>目录：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的配置文件目录，存放 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的配置文件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altLang="zh-CN" sz="1800" b="1" dirty="0"/>
              <a:t>lib </a:t>
            </a:r>
            <a:r>
              <a:rPr lang="zh-CN" altLang="en-US" sz="1800" b="1" dirty="0"/>
              <a:t>目录：存放 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的本地库（对数据进行压缩解压缩功能）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altLang="zh-CN" sz="1800" b="1" dirty="0" err="1"/>
              <a:t>sbin</a:t>
            </a:r>
            <a:r>
              <a:rPr lang="en-US" altLang="zh-CN" sz="1800" b="1" dirty="0"/>
              <a:t> </a:t>
            </a:r>
            <a:r>
              <a:rPr lang="zh-CN" altLang="en-US" sz="1800" b="1" dirty="0"/>
              <a:t>目录：存放启动或停止 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相关服务的脚本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altLang="zh-CN" sz="1800" b="1" dirty="0"/>
              <a:t>share </a:t>
            </a:r>
            <a:r>
              <a:rPr lang="zh-CN" altLang="en-US" sz="1800" b="1" dirty="0"/>
              <a:t>目录：存放 </a:t>
            </a:r>
            <a:r>
              <a:rPr lang="en-US" altLang="zh-CN" sz="1800" b="1" dirty="0"/>
              <a:t>Hadoop </a:t>
            </a:r>
            <a:r>
              <a:rPr lang="zh-CN" altLang="en-US" sz="1800" b="1" dirty="0"/>
              <a:t>的依赖 </a:t>
            </a:r>
            <a:r>
              <a:rPr lang="en-US" altLang="zh-CN" sz="1800" b="1" dirty="0"/>
              <a:t>jar </a:t>
            </a:r>
            <a:r>
              <a:rPr lang="zh-CN" altLang="en-US" sz="1800" b="1" dirty="0"/>
              <a:t>包、文档、和官方案例</a:t>
            </a:r>
            <a:endParaRPr lang="en-US" altLang="zh-CN" sz="1800" b="1" dirty="0"/>
          </a:p>
        </p:txBody>
      </p:sp>
      <p:sp>
        <p:nvSpPr>
          <p:cNvPr id="15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目录结构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24992" y="1223361"/>
            <a:ext cx="609494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4.Hadoop</a:t>
            </a:r>
            <a:r>
              <a:rPr lang="zh-CN" altLang="en-US" sz="2400" b="1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运行模式</a:t>
            </a:r>
            <a:endParaRPr lang="zh-CN" altLang="en-US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本地运行模式</a:t>
            </a:r>
            <a:endParaRPr lang="en-US" altLang="zh-CN" dirty="0">
              <a:solidFill>
                <a:srgbClr val="00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/>
              <a:t>伪分布式运行</a:t>
            </a:r>
            <a:endParaRPr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dirty="0"/>
              <a:t>完全分布式运行</a:t>
            </a:r>
            <a:endParaRPr lang="en-US" altLang="zh-CN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本地运行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8200" y="1172461"/>
            <a:ext cx="7997466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创建在 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hadoop-3.1.3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文件下面创建一个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wcinput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文件夹 </a:t>
            </a:r>
            <a:endParaRPr lang="zh-CN" altLang="en-US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mkdir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~/hadoop-3.1.3/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在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wcinput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文件下创建一个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wc.input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文件 </a:t>
            </a:r>
            <a:endParaRPr lang="zh-CN" altLang="en-US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$cd ~/hadoop-3.1.3/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gedit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wc.input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编辑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wc.input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文件 </a:t>
            </a:r>
            <a:endParaRPr lang="zh-CN" altLang="en-US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gedit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wc.input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zh-CN" altLang="en-US" sz="15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在文件中输入如下内容 </a:t>
            </a:r>
            <a:endParaRPr lang="zh-CN" altLang="en-US" sz="1500" dirty="0"/>
          </a:p>
          <a:p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yarn </a:t>
            </a:r>
            <a:endParaRPr lang="en-US" altLang="zh-CN" sz="1500" dirty="0"/>
          </a:p>
          <a:p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mapreduce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bit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latin typeface="Courier New" panose="02070309020205020404" pitchFamily="49" charset="0"/>
              </a:rPr>
              <a:t>bit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回到 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Hadoop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目录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~/hadoop-3.1.3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执行程序 </a:t>
            </a:r>
            <a:endParaRPr lang="zh-CN" altLang="en-US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jar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share/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mapreduce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/hadoop-mapreduce-examples-3.1.3.jar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wordcount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wcinput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wcoutput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6. </a:t>
            </a:r>
            <a:r>
              <a:rPr lang="zh-CN" altLang="en-US" sz="1500" dirty="0">
                <a:solidFill>
                  <a:srgbClr val="000000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查看结果 </a:t>
            </a:r>
            <a:endParaRPr lang="zh-CN" altLang="en-US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$ cat </a:t>
            </a:r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wcoutput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/part-r-00000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bit 2 </a:t>
            </a:r>
            <a:endParaRPr lang="en-US" altLang="zh-CN" sz="1500" dirty="0"/>
          </a:p>
          <a:p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2 </a:t>
            </a:r>
            <a:endParaRPr lang="en-US" altLang="zh-CN" sz="1500" dirty="0"/>
          </a:p>
          <a:p>
            <a:r>
              <a:rPr lang="en-US" altLang="zh-CN" sz="15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mapreduce</a:t>
            </a:r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1 </a:t>
            </a:r>
            <a:endParaRPr lang="en-US" altLang="zh-CN" sz="1500" dirty="0"/>
          </a:p>
          <a:p>
            <a:r>
              <a:rPr lang="en-US" altLang="zh-CN" sz="15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yarn 1 </a:t>
            </a:r>
            <a:endParaRPr lang="zh-CN" altLang="en-US" sz="15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4.2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伪分布式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45984" y="1215084"/>
            <a:ext cx="1018032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）配置集群 （</a:t>
            </a:r>
            <a:r>
              <a:rPr lang="en-US" altLang="zh-CN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~/hadoop-3.1.3</a:t>
            </a:r>
            <a:r>
              <a:rPr lang="en-US" altLang="zh-CN" sz="1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en-US" altLang="zh-CN" sz="1600" b="1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etc</a:t>
            </a:r>
            <a:r>
              <a:rPr lang="en-US" altLang="zh-CN" sz="1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en-US" altLang="zh-CN" sz="1600" b="1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hadoop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zh-CN" altLang="en-US" sz="1600" b="1" dirty="0"/>
          </a:p>
          <a:p>
            <a:r>
              <a:rPr lang="en-US" altLang="zh-CN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6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）配置：</a:t>
            </a:r>
            <a:r>
              <a:rPr lang="en-US" altLang="zh-C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core-site.xml </a:t>
            </a:r>
            <a:endParaRPr lang="en-US" altLang="zh-CN" sz="1600" b="1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&lt;!--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HDFS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中 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NameNode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的地址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--&gt; </a:t>
            </a:r>
            <a:endParaRPr lang="zh-CN" altLang="en-US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&lt;property&gt;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&lt;name&gt;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fs.defaultFS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&lt;/name&gt;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&lt;value&gt;hdfs://hadoop1:9000&lt;/value&gt;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&lt;/property&gt;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&lt;!--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运行时产生文件的存储目录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--&gt; </a:t>
            </a:r>
            <a:endParaRPr lang="zh-CN" altLang="en-US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&lt;property&gt;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&lt;name&gt;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hadoop.tmp.dir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&lt;/name&gt;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&lt;value&gt;/home/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yunjisuan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/data/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tmp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&lt;/value&gt;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&lt;/property&gt; </a:t>
            </a:r>
            <a:endParaRPr lang="en-US" altLang="zh-CN" sz="1600" dirty="0"/>
          </a:p>
          <a:p>
            <a:r>
              <a:rPr lang="en-US" altLang="zh-CN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6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zh-CN" altLang="en-US" sz="16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）配置：</a:t>
            </a:r>
            <a:r>
              <a:rPr lang="en-US" altLang="zh-C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hdfs-site.xml </a:t>
            </a:r>
            <a:endParaRPr lang="en-US" altLang="zh-CN" sz="1600" b="1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&lt;!--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HDFS </a:t>
            </a:r>
            <a:r>
              <a:rPr lang="zh-CN" altLang="en-US" sz="16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副本的数量 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--&gt; </a:t>
            </a:r>
            <a:endParaRPr lang="zh-CN" altLang="en-US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&lt;property&gt;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&lt;name&gt;</a:t>
            </a:r>
            <a:r>
              <a:rPr lang="en-US" altLang="zh-CN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dfs.replication</a:t>
            </a:r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&lt;/name&gt;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&lt;value&gt;1&lt;/value&gt; </a:t>
            </a:r>
            <a:endParaRPr lang="en-US" altLang="zh-CN" sz="1600" dirty="0"/>
          </a:p>
          <a:p>
            <a:pPr lvl="3"/>
            <a:r>
              <a:rPr lang="en-US" altLang="zh-CN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&lt;/property&gt; 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4.2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伪分布式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199" y="1647041"/>
            <a:ext cx="1044617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）启动集群 </a:t>
            </a:r>
            <a:endParaRPr lang="zh-CN" altLang="en-US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格式化 </a:t>
            </a:r>
            <a:r>
              <a:rPr lang="en-US" altLang="zh-CN" sz="18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NameNode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（第一次启动时格式化，以后就不要总格式化） </a:t>
            </a:r>
            <a:endParaRPr lang="zh-CN" altLang="en-US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bin/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namenode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-format </a:t>
            </a:r>
            <a:endParaRPr lang="en-US" altLang="zh-CN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）启动 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NameNode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altLang="zh-CN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sbin/hadoop-daemon.sh start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namenode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lvl="2"/>
            <a:r>
              <a:rPr lang="zh-CN" altLang="en-US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）启动 </a:t>
            </a:r>
            <a:r>
              <a:rPr lang="en-US" altLang="zh-CN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DataNode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altLang="zh-CN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sbin/hadoop-daemon.sh start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datanode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zh-CN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4.2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伪分布式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199" y="1647041"/>
            <a:ext cx="1044617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）查看集群 </a:t>
            </a:r>
            <a:endParaRPr lang="zh-CN" altLang="en-US" b="1" dirty="0"/>
          </a:p>
          <a:p>
            <a:pPr lvl="1"/>
            <a:r>
              <a:rPr lang="zh-CN" altLang="en-US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</a:t>
            </a:r>
            <a:r>
              <a:rPr lang="zh-CN" altLang="en-US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）查看是否启动成功 </a:t>
            </a:r>
            <a:endParaRPr lang="zh-CN" altLang="en-US" b="1" dirty="0"/>
          </a:p>
          <a:p>
            <a:pPr lvl="2"/>
            <a:r>
              <a:rPr lang="en-US" altLang="zh-CN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jps</a:t>
            </a:r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13586 </a:t>
            </a:r>
            <a:r>
              <a:rPr lang="en-US" altLang="zh-CN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NameNode</a:t>
            </a:r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13668 </a:t>
            </a:r>
            <a:r>
              <a:rPr lang="en-US" altLang="zh-CN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DataNode</a:t>
            </a:r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13786 </a:t>
            </a:r>
            <a:r>
              <a:rPr lang="en-US" altLang="zh-CN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Jps</a:t>
            </a:r>
            <a:r>
              <a:rPr lang="en-US" altLang="zh-CN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r>
              <a:rPr lang="en-US" altLang="zh-CN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注意：</a:t>
            </a:r>
            <a:r>
              <a:rPr lang="en-US" altLang="zh-CN" sz="180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jps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是 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JDK 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中的命令，不是 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Linux 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命令。不安装 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JDK </a:t>
            </a:r>
            <a:r>
              <a:rPr lang="zh-CN" altLang="en-US" sz="1800" dirty="0">
                <a:solidFill>
                  <a:srgbClr val="FF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不能使用 </a:t>
            </a:r>
            <a:r>
              <a:rPr lang="en-US" altLang="zh-CN" sz="180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jps</a:t>
            </a:r>
            <a:r>
              <a:rPr lang="en-US" altLang="zh-CN" sz="180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altLang="zh-CN" dirty="0"/>
          </a:p>
          <a:p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web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端查看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文件系统</a:t>
            </a:r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solidFill>
                  <a:srgbClr val="0000FF"/>
                </a:solidFill>
                <a:effectLst/>
                <a:latin typeface="Times New Roman" panose="02020603050405020304" pitchFamily="18" charset="0"/>
              </a:rPr>
              <a:t>http://hadoop1:50070/dfshealth.html#tab-overview </a:t>
            </a:r>
            <a:endParaRPr lang="zh-CN" alt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350352"/>
              </p:ext>
            </p:extLst>
          </p:nvPr>
        </p:nvGraphicFramePr>
        <p:xfrm>
          <a:off x="433493" y="1135540"/>
          <a:ext cx="11101495" cy="4432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02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02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46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02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760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246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物理机</a:t>
                      </a:r>
                      <a:r>
                        <a:rPr lang="en-US" altLang="zh-CN" dirty="0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节点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246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hadoop3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180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192.168.10.130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31149">
                <a:tc>
                  <a:txBody>
                    <a:bodyPr/>
                    <a:lstStyle/>
                    <a:p>
                      <a:r>
                        <a:rPr lang="en-US" altLang="zh-CN" dirty="0"/>
                        <a:t>HDFS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NameNode</a:t>
                      </a:r>
                      <a:endParaRPr lang="en-US" altLang="zh-CN" dirty="0"/>
                    </a:p>
                    <a:p>
                      <a:r>
                        <a:rPr lang="en-US" altLang="zh-CN" dirty="0" err="1"/>
                        <a:t>DataNode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r>
                        <a:rPr lang="en-US" altLang="zh-CN" dirty="0" err="1"/>
                        <a:t>DataNode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SecondaryNameNode</a:t>
                      </a:r>
                      <a:endParaRPr lang="en-US" altLang="zh-CN" dirty="0"/>
                    </a:p>
                    <a:p>
                      <a:r>
                        <a:rPr lang="en-US" altLang="zh-CN" dirty="0" err="1"/>
                        <a:t>DataNode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1804">
                <a:tc>
                  <a:txBody>
                    <a:bodyPr/>
                    <a:lstStyle/>
                    <a:p>
                      <a:r>
                        <a:rPr lang="en-US" altLang="zh-CN" dirty="0"/>
                        <a:t>YARN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r>
                        <a:rPr lang="en-US" altLang="zh-CN" dirty="0" err="1"/>
                        <a:t>NodeManager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ResourceManager</a:t>
                      </a:r>
                      <a:endParaRPr lang="en-US" altLang="zh-CN" dirty="0"/>
                    </a:p>
                    <a:p>
                      <a:r>
                        <a:rPr lang="en-US" altLang="zh-CN" dirty="0" err="1"/>
                        <a:t>NodeManager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/>
                    </a:p>
                    <a:p>
                      <a:r>
                        <a:rPr lang="en-US" altLang="zh-CN" dirty="0" err="1"/>
                        <a:t>NodeManager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246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用户名：</a:t>
                      </a:r>
                      <a:r>
                        <a:rPr lang="en-US" altLang="zh-CN" dirty="0" err="1"/>
                        <a:t>yunjisuan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sp>
        <p:nvSpPr>
          <p:cNvPr id="4" name="矩形 3"/>
          <p:cNvSpPr/>
          <p:nvPr/>
        </p:nvSpPr>
        <p:spPr>
          <a:xfrm>
            <a:off x="362681" y="1802657"/>
            <a:ext cx="283433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https://customerconnect.vmware.com/en/downloads/info/slug/desktop_end_user_computing/vmware_workstation_player/17_0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569" y="1748043"/>
            <a:ext cx="8411137" cy="278688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51093" y="1213427"/>
            <a:ext cx="821605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）核心配置文件 </a:t>
            </a:r>
            <a:endParaRPr lang="zh-CN" altLang="en-US" b="1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core-site.xml </a:t>
            </a:r>
            <a:endParaRPr lang="en-US" altLang="zh-CN" b="1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在该文件中编写如下配置</a:t>
            </a:r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&lt;!--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NameNode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地址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--&gt;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&lt;property&gt;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&lt;name&gt;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fs.defaultFS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&lt;/name&gt;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&lt;value&gt;hdfs://hadoop1:8020&lt;/value&gt;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&lt;/property&gt;</a:t>
            </a:r>
          </a:p>
          <a:p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&lt;!--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hadoop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数据的存储目录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--&gt;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&lt;property&gt;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&lt;name&gt;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hadoop.tmp.dir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&lt;/name&gt;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&lt;value&gt;/home/</a:t>
            </a:r>
            <a:r>
              <a:rPr lang="en-US" altLang="zh-CN" sz="1800" b="1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yunjisuan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/hadoop-3.1.3/data&lt;/value&gt;</a:t>
            </a: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&lt;/property&gt;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88534" y="1457463"/>
            <a:ext cx="77283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配置文件 </a:t>
            </a:r>
            <a:endParaRPr lang="zh-CN" altLang="en-US" b="1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hdfs-site.xml </a:t>
            </a:r>
            <a:endParaRPr lang="en-US" altLang="zh-CN" b="1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在该文件中编写如下配置 </a:t>
            </a:r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/>
              <a:t>&lt;!-- </a:t>
            </a:r>
            <a:r>
              <a:rPr lang="zh-CN" altLang="en-US" dirty="0"/>
              <a:t>指定</a:t>
            </a:r>
            <a:r>
              <a:rPr lang="en-US" altLang="zh-CN" dirty="0" err="1"/>
              <a:t>NameNode</a:t>
            </a:r>
            <a:r>
              <a:rPr lang="en-US" altLang="zh-CN" dirty="0"/>
              <a:t> web--&gt;</a:t>
            </a:r>
          </a:p>
          <a:p>
            <a:r>
              <a:rPr lang="en-US" altLang="zh-CN" dirty="0"/>
              <a:t>        &lt;property&gt;</a:t>
            </a:r>
          </a:p>
          <a:p>
            <a:r>
              <a:rPr lang="en-US" altLang="zh-CN" dirty="0"/>
              <a:t>                &lt;name&gt;</a:t>
            </a:r>
            <a:r>
              <a:rPr lang="en-US" altLang="zh-CN" dirty="0" err="1"/>
              <a:t>dfs.namenode.http</a:t>
            </a:r>
            <a:r>
              <a:rPr lang="en-US" altLang="zh-CN" dirty="0"/>
              <a:t>-address&lt;/name&gt;</a:t>
            </a:r>
          </a:p>
          <a:p>
            <a:r>
              <a:rPr lang="en-US" altLang="zh-CN" dirty="0"/>
              <a:t>                &lt;value&gt;hadoop1:9870&lt;/value&gt;</a:t>
            </a:r>
          </a:p>
          <a:p>
            <a:r>
              <a:rPr lang="en-US" altLang="zh-CN" dirty="0"/>
              <a:t>        &lt;/property&gt;</a:t>
            </a:r>
          </a:p>
          <a:p>
            <a:endParaRPr lang="en-US" altLang="zh-CN" dirty="0"/>
          </a:p>
          <a:p>
            <a:r>
              <a:rPr lang="en-US" altLang="zh-CN" dirty="0"/>
              <a:t>        &lt;!-- second name node web   --&gt;</a:t>
            </a:r>
          </a:p>
          <a:p>
            <a:r>
              <a:rPr lang="en-US" altLang="zh-CN" dirty="0"/>
              <a:t>        &lt;property&gt;</a:t>
            </a:r>
          </a:p>
          <a:p>
            <a:r>
              <a:rPr lang="en-US" altLang="zh-CN" dirty="0"/>
              <a:t>                &lt;name&gt;</a:t>
            </a:r>
            <a:r>
              <a:rPr lang="en-US" altLang="zh-CN" dirty="0" err="1"/>
              <a:t>dfs.namenode.secondary.http</a:t>
            </a:r>
            <a:r>
              <a:rPr lang="en-US" altLang="zh-CN" dirty="0"/>
              <a:t>-address&lt;/name&gt;</a:t>
            </a:r>
          </a:p>
          <a:p>
            <a:r>
              <a:rPr lang="en-US" altLang="zh-CN" dirty="0"/>
              <a:t>                &lt;value&gt;hadoop3:9868&lt;/value&gt;</a:t>
            </a:r>
          </a:p>
          <a:p>
            <a:r>
              <a:rPr lang="en-US" altLang="zh-CN" dirty="0"/>
              <a:t>        &lt;/property&gt;</a:t>
            </a:r>
            <a:endParaRPr lang="zh-CN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7240" y="1016151"/>
            <a:ext cx="105156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YARN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配置文件 </a:t>
            </a:r>
            <a:endParaRPr lang="zh-CN" altLang="en-US" b="1" dirty="0"/>
          </a:p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yarn-site.xml </a:t>
            </a:r>
            <a:endParaRPr lang="en-US" altLang="zh-CN" b="1" dirty="0"/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yarn-site.xml </a:t>
            </a:r>
            <a:endParaRPr lang="en-US" altLang="zh-CN" b="1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&lt;!-- 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指定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MR shuffle--&gt;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&lt;property&gt;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&lt;name&gt;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yarn.nodemanager.aux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-services&lt;/name&gt;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&lt;value&gt;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mapreduce_shuffle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&lt;/value&gt;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&lt;/property&gt;</a:t>
            </a:r>
          </a:p>
          <a:p>
            <a:endParaRPr lang="en-US" altLang="zh-CN" sz="18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&lt;!--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ResourceManager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addr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--&gt;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&lt;property&gt;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&lt;name&gt;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yarn.resourcemanager.hostname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&lt;/name&gt;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&lt;value&gt;hadoop2&lt;/value&gt;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&lt;/property&gt;</a:t>
            </a:r>
          </a:p>
          <a:p>
            <a:endParaRPr lang="en-US" altLang="zh-CN" sz="180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&lt;property&gt;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&lt;name&gt;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yarn.nodemanager.env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-whitelist&lt;/name&gt;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&lt;value&gt;JAVA_HOME,HADOOP_CONNON_HONE,HADOOP_HDFS_HONE,HADOOP_CONF_DIR,CLASSPATH_PREPEND_DISTCACHE,HADOOP_YARN_HOME,HADO0P_MAPRED_HOME&lt;/value&gt;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&lt;/property&gt;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03307" y="114033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4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MapReduce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配置文件 </a:t>
            </a:r>
            <a:endParaRPr lang="zh-CN" altLang="en-US" b="1" dirty="0"/>
          </a:p>
          <a:p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mapred-site.xml 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&lt;!-- </a:t>
            </a:r>
            <a:r>
              <a:rPr lang="zh-CN" altLang="en-US" dirty="0"/>
              <a:t>指定</a:t>
            </a:r>
            <a:r>
              <a:rPr lang="en-US" altLang="zh-CN" dirty="0" err="1"/>
              <a:t>NameNode</a:t>
            </a:r>
            <a:r>
              <a:rPr lang="zh-CN" altLang="en-US" dirty="0"/>
              <a:t>地址</a:t>
            </a:r>
            <a:r>
              <a:rPr lang="en-US" altLang="zh-CN" dirty="0"/>
              <a:t>--&gt;</a:t>
            </a:r>
          </a:p>
          <a:p>
            <a:r>
              <a:rPr lang="en-US" altLang="zh-CN" dirty="0"/>
              <a:t>        &lt;property&gt;</a:t>
            </a:r>
          </a:p>
          <a:p>
            <a:r>
              <a:rPr lang="en-US" altLang="zh-CN" dirty="0"/>
              <a:t>                &lt;name&gt;mapreduce.framework.name&lt;/name&gt;</a:t>
            </a:r>
          </a:p>
          <a:p>
            <a:r>
              <a:rPr lang="en-US" altLang="zh-CN" dirty="0"/>
              <a:t>                &lt;value&gt;yarn&lt;/value&gt;</a:t>
            </a:r>
          </a:p>
          <a:p>
            <a:r>
              <a:rPr lang="en-US" altLang="zh-CN" dirty="0"/>
              <a:t>        &lt;/property&gt;	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903307" y="3597693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5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workers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文件</a:t>
            </a:r>
            <a:endParaRPr lang="zh-CN" altLang="en-US" b="1" dirty="0"/>
          </a:p>
          <a:p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workers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（不能有多余空格）</a:t>
            </a:r>
            <a:endParaRPr lang="en-US" altLang="zh-CN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hadoop1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hadoop2</a:t>
            </a:r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03307" y="114033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6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env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配置文件 </a:t>
            </a:r>
            <a:endParaRPr lang="zh-CN" altLang="en-US" b="1" dirty="0"/>
          </a:p>
          <a:p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配置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hadoop-env.sh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HADOOP_SECURE_DN_USER=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HDFS_SECONDARYNAMENODE_USER=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HDFS_NAMENODE_USER=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HDFS_DATANODE_USER=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HDFS_ZKFC_USER=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HDFS_JOURNALNODE_USER=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YARN_RESOURCEMANAGER_USER=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YARN_NODEMANAGER_USER=</a:t>
            </a:r>
            <a:r>
              <a:rPr lang="en-US" altLang="zh-CN" dirty="0" err="1"/>
              <a:t>yunjisuan</a:t>
            </a:r>
            <a:endParaRPr lang="en-US" altLang="zh-CN" dirty="0"/>
          </a:p>
          <a:p>
            <a:r>
              <a:rPr lang="en-US" altLang="zh-CN" dirty="0"/>
              <a:t>JAVA_HOME=~/</a:t>
            </a:r>
            <a:r>
              <a:rPr lang="en-US" altLang="zh-CN" dirty="0" err="1"/>
              <a:t>jdk</a:t>
            </a:r>
            <a:endParaRPr lang="en-US" altLang="zh-CN" dirty="0"/>
          </a:p>
          <a:p>
            <a:r>
              <a:rPr lang="en-US" altLang="zh-CN" dirty="0"/>
              <a:t>HADOOP_SHELL_EXECNAME=</a:t>
            </a:r>
            <a:r>
              <a:rPr lang="en-US" altLang="zh-CN" dirty="0" err="1"/>
              <a:t>yunjisuan</a:t>
            </a:r>
            <a:r>
              <a:rPr lang="en-US" altLang="zh-CN" dirty="0"/>
              <a:t>	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34347" y="13601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7</a:t>
            </a:r>
            <a:r>
              <a:rPr lang="zh-CN" altLang="en-US" dirty="0"/>
              <a:t>）第一次启动初始化</a:t>
            </a:r>
            <a:r>
              <a:rPr lang="en-US" altLang="zh-CN" dirty="0"/>
              <a:t>HDFS</a:t>
            </a:r>
          </a:p>
          <a:p>
            <a:r>
              <a:rPr lang="en-US" altLang="zh-CN" dirty="0"/>
              <a:t>hadoop1 </a:t>
            </a:r>
            <a:r>
              <a:rPr lang="zh-CN" altLang="en-US" dirty="0"/>
              <a:t>（</a:t>
            </a:r>
            <a:r>
              <a:rPr lang="en-US" altLang="zh-CN" dirty="0"/>
              <a:t>master</a:t>
            </a:r>
            <a:r>
              <a:rPr lang="zh-CN" altLang="en-US" dirty="0"/>
              <a:t>）机器上：</a:t>
            </a:r>
          </a:p>
          <a:p>
            <a:endParaRPr lang="zh-CN" altLang="en-US" dirty="0"/>
          </a:p>
          <a:p>
            <a:r>
              <a:rPr lang="en-US" altLang="zh-CN" dirty="0" err="1"/>
              <a:t>hdfs</a:t>
            </a:r>
            <a:r>
              <a:rPr lang="en-US" altLang="zh-CN" dirty="0"/>
              <a:t> </a:t>
            </a:r>
            <a:r>
              <a:rPr lang="en-US" altLang="zh-CN" dirty="0" err="1"/>
              <a:t>namenode</a:t>
            </a:r>
            <a:r>
              <a:rPr lang="en-US" altLang="zh-CN" dirty="0"/>
              <a:t> -format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040" y="1409912"/>
            <a:ext cx="5715000" cy="394335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019040" y="2560467"/>
            <a:ext cx="5554133" cy="2719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019039" y="4086684"/>
            <a:ext cx="5554133" cy="2719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38200" y="145517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8</a:t>
            </a:r>
            <a:r>
              <a:rPr lang="zh-CN" altLang="en-US" dirty="0"/>
              <a:t>）启动</a:t>
            </a:r>
            <a:r>
              <a:rPr lang="en-US" altLang="zh-CN" dirty="0"/>
              <a:t>HDFS</a:t>
            </a:r>
          </a:p>
          <a:p>
            <a:r>
              <a:rPr lang="en-US" altLang="zh-CN" dirty="0"/>
              <a:t>hadoop1 </a:t>
            </a:r>
            <a:r>
              <a:rPr lang="zh-CN" altLang="en-US" dirty="0"/>
              <a:t>（</a:t>
            </a:r>
            <a:r>
              <a:rPr lang="en-US" altLang="zh-CN" dirty="0"/>
              <a:t>master</a:t>
            </a:r>
            <a:r>
              <a:rPr lang="zh-CN" altLang="en-US" dirty="0"/>
              <a:t>）机器上：</a:t>
            </a:r>
          </a:p>
          <a:p>
            <a:endParaRPr lang="zh-CN" altLang="en-US" dirty="0"/>
          </a:p>
          <a:p>
            <a:r>
              <a:rPr lang="en-US" altLang="zh-CN" dirty="0"/>
              <a:t>~/hadoop-3.1.3/sbin/start-dfs.sh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927946" y="3373811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hadoop1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hadoop2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hadoop3</a:t>
            </a:r>
          </a:p>
          <a:p>
            <a:endParaRPr lang="en-US" altLang="zh-CN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711" y="2880295"/>
            <a:ext cx="3286125" cy="109537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711" y="4167275"/>
            <a:ext cx="2371725" cy="71437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8843" y="5163069"/>
            <a:ext cx="2162175" cy="54292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7630910" y="1822529"/>
            <a:ext cx="26349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191B1F"/>
                </a:solidFill>
                <a:effectLst/>
                <a:latin typeface="-apple-system"/>
              </a:rPr>
              <a:t>浏览器访问</a:t>
            </a:r>
            <a:endParaRPr lang="zh-CN" altLang="en-US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u="none" strike="noStrike" dirty="0">
                <a:solidFill>
                  <a:srgbClr val="09408E"/>
                </a:solidFill>
                <a:effectLst/>
                <a:latin typeface="-apple-system"/>
                <a:hlinkClick r:id="rId6"/>
              </a:rPr>
              <a:t>http://hadoop1:9870/</a:t>
            </a:r>
            <a:endParaRPr lang="en-US" altLang="zh-CN" b="0" i="0" dirty="0">
              <a:solidFill>
                <a:srgbClr val="191B1F"/>
              </a:solidFill>
              <a:effectLst/>
              <a:latin typeface="-apple-system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0413" y="2655499"/>
            <a:ext cx="5307501" cy="393729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27573" y="13601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9</a:t>
            </a:r>
            <a:r>
              <a:rPr lang="zh-CN" altLang="en-US" dirty="0"/>
              <a:t>）启动</a:t>
            </a:r>
            <a:r>
              <a:rPr lang="en-US" altLang="zh-CN" dirty="0"/>
              <a:t>yarn</a:t>
            </a:r>
          </a:p>
          <a:p>
            <a:r>
              <a:rPr lang="zh-CN" altLang="en-US" dirty="0"/>
              <a:t>在</a:t>
            </a:r>
            <a:r>
              <a:rPr lang="en-US" altLang="zh-CN" dirty="0"/>
              <a:t>hadoop2</a:t>
            </a:r>
            <a:r>
              <a:rPr lang="zh-CN" altLang="en-US" dirty="0"/>
              <a:t>机器上启动：</a:t>
            </a:r>
          </a:p>
          <a:p>
            <a:endParaRPr lang="zh-CN" altLang="en-US" dirty="0"/>
          </a:p>
          <a:p>
            <a:r>
              <a:rPr lang="en-US" altLang="zh-CN" dirty="0"/>
              <a:t> ~/hadoop-3.1.3/</a:t>
            </a:r>
            <a:r>
              <a:rPr lang="en-US" altLang="zh-CN" dirty="0" err="1"/>
              <a:t>sbin</a:t>
            </a:r>
            <a:r>
              <a:rPr lang="en-US" altLang="zh-CN" dirty="0"/>
              <a:t> /start-yarn.sh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7630910" y="1822529"/>
            <a:ext cx="26349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191B1F"/>
                </a:solidFill>
                <a:effectLst/>
                <a:latin typeface="-apple-system"/>
              </a:rPr>
              <a:t>浏览器访问</a:t>
            </a:r>
            <a:endParaRPr lang="zh-CN" altLang="en-US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u="none" strike="noStrike" dirty="0">
                <a:solidFill>
                  <a:srgbClr val="09408E"/>
                </a:solidFill>
                <a:effectLst/>
                <a:latin typeface="-apple-system"/>
                <a:hlinkClick r:id="rId3"/>
              </a:rPr>
              <a:t>http://hadoop2:8088/</a:t>
            </a:r>
            <a:endParaRPr lang="en-US" altLang="zh-CN" b="0" i="0" dirty="0">
              <a:solidFill>
                <a:srgbClr val="191B1F"/>
              </a:solidFill>
              <a:effectLst/>
              <a:latin typeface="-apple-system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2376" y="2652919"/>
            <a:ext cx="7012658" cy="390112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0575" y="1047799"/>
            <a:ext cx="1078992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10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）上传文件到集群</a:t>
            </a:r>
            <a:endParaRPr lang="en-US" altLang="zh-CN" sz="1800" b="1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-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mkdir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-p /user/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atguigu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/input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（创建文件夹命令）</a:t>
            </a:r>
            <a:endParaRPr lang="zh-CN" altLang="en-US" b="1" dirty="0"/>
          </a:p>
          <a:p>
            <a:pPr algn="just"/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-put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wcinput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wc.input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（上传命令，可在后面追加已有文件夹路径）</a:t>
            </a:r>
            <a:endParaRPr lang="en-US" altLang="zh-CN" dirty="0"/>
          </a:p>
          <a:p>
            <a:pPr algn="just"/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）上传文件后查看文件存放在什么位置 </a:t>
            </a:r>
            <a:endParaRPr lang="zh-CN" altLang="en-US" b="1" dirty="0"/>
          </a:p>
          <a:p>
            <a:pPr algn="just"/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）查看 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 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文件存储路径 </a:t>
            </a:r>
            <a:endParaRPr lang="zh-CN" altLang="en-US" b="1" dirty="0"/>
          </a:p>
          <a:p>
            <a:pPr algn="just"/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~/hadoop-3.1.3/data/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tmp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dfs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/data/current/BP-938951106-192.168.10.107-</a:t>
            </a:r>
            <a:endParaRPr lang="en-US" altLang="zh-CN" dirty="0"/>
          </a:p>
          <a:p>
            <a:pPr algn="just"/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1495462844069/current/finalized/subdir0/subdir0 </a:t>
            </a:r>
            <a:endParaRPr lang="en-US" altLang="zh-CN" dirty="0"/>
          </a:p>
          <a:p>
            <a:pPr algn="just"/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）查看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HDFS 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在磁盘存储文件内容 </a:t>
            </a:r>
            <a:endParaRPr lang="zh-CN" altLang="en-US" dirty="0"/>
          </a:p>
          <a:p>
            <a:pPr algn="just"/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cat blk_1073741825 </a:t>
            </a:r>
            <a:endParaRPr lang="en-US" altLang="zh-CN" dirty="0"/>
          </a:p>
          <a:p>
            <a:pPr algn="just"/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yarn </a:t>
            </a:r>
            <a:endParaRPr lang="en-US" altLang="zh-CN" dirty="0"/>
          </a:p>
          <a:p>
            <a:pPr algn="just"/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mapreduce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algn="just"/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atguigu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dirty="0"/>
          </a:p>
          <a:p>
            <a:pPr algn="just"/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atguigu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241" y="3261800"/>
            <a:ext cx="7723633" cy="334432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4.3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分布式运行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3632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75" y="1665394"/>
            <a:ext cx="11068050" cy="48006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192866" y="1042143"/>
            <a:ext cx="107470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jar </a:t>
            </a:r>
            <a:endParaRPr lang="en-US" altLang="zh-CN" sz="1800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share/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hadoop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mapreduce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/hadoop-mapreduce-examples-3.1.3.jar </a:t>
            </a:r>
            <a:endParaRPr lang="en-US" altLang="zh-CN" sz="1800" dirty="0"/>
          </a:p>
          <a:p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wordcount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wcinput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wcoutput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endParaRPr lang="en-US" altLang="zh-CN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sp>
        <p:nvSpPr>
          <p:cNvPr id="4" name="矩形 3"/>
          <p:cNvSpPr/>
          <p:nvPr/>
        </p:nvSpPr>
        <p:spPr>
          <a:xfrm>
            <a:off x="362681" y="1802657"/>
            <a:ext cx="28343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https://releases.ubuntu.com/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043" y="1259690"/>
            <a:ext cx="8619579" cy="52546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/>
          <p:nvPr/>
        </p:nvSpPr>
        <p:spPr bwMode="auto">
          <a:xfrm>
            <a:off x="606712" y="1788635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852" y="1697933"/>
            <a:ext cx="7829550" cy="4343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903" y="1114474"/>
            <a:ext cx="8775917" cy="527238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868160" y="3810000"/>
            <a:ext cx="1402080" cy="4673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099" y="1282851"/>
            <a:ext cx="8626777" cy="519229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741920" y="5446489"/>
            <a:ext cx="904240" cy="4673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335280" y="1665708"/>
            <a:ext cx="11744960" cy="58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lnSpc>
                <a:spcPct val="150000"/>
              </a:lnSpc>
              <a:buClr>
                <a:srgbClr val="0070C0"/>
              </a:buClr>
              <a:buSzPct val="80000"/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安装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Hadoop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之前需要安装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系统、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Java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环境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74" y="58054"/>
            <a:ext cx="11430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802782" y="5771609"/>
            <a:ext cx="812800" cy="28448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4" y="-1"/>
            <a:ext cx="949477" cy="9494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1974" y="944151"/>
            <a:ext cx="11520000" cy="72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/>
        </p:nvSpPr>
        <p:spPr bwMode="auto">
          <a:xfrm>
            <a:off x="5865536" y="312428"/>
            <a:ext cx="5786438" cy="5334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CN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1.1 </a:t>
            </a:r>
            <a:r>
              <a:rPr kumimoji="1" lang="zh-CN" alt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黑体" panose="02010609060101010101" pitchFamily="2" charset="-122"/>
              </a:rPr>
              <a:t>安装操作系统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180" y="1114474"/>
            <a:ext cx="9057640" cy="543458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569200" y="5560646"/>
            <a:ext cx="1178560" cy="365760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1839</Words>
  <Application>Microsoft Office PowerPoint</Application>
  <PresentationFormat>宽屏</PresentationFormat>
  <Paragraphs>385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0" baseType="lpstr">
      <vt:lpstr>-apple-system</vt:lpstr>
      <vt:lpstr>等线</vt:lpstr>
      <vt:lpstr>等线 Light</vt:lpstr>
      <vt:lpstr>黑体</vt:lpstr>
      <vt:lpstr>宋体</vt:lpstr>
      <vt:lpstr>Arial</vt:lpstr>
      <vt:lpstr>Courier New</vt:lpstr>
      <vt:lpstr>Tahoma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liboyang77</dc:creator>
  <cp:lastModifiedBy>Boyang Li</cp:lastModifiedBy>
  <cp:revision>176</cp:revision>
  <dcterms:created xsi:type="dcterms:W3CDTF">2021-11-02T07:41:00Z</dcterms:created>
  <dcterms:modified xsi:type="dcterms:W3CDTF">2025-03-26T05:26:44Z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B64B6509750F45DD90D0190B97CF727D_12</vt:lpwstr>
  </property>
  <property fmtid="{D5CDD505-2E9C-101B-9397-08002B2CF9AE}" pid="3" name="KSOProductBuildVer">
    <vt:lpwstr>2052-12.1.0.20305</vt:lpwstr>
  </property>
</Properties>
</file>

<file path=docProps/thumbnail.jpeg>
</file>